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BAE8-6F24-4883-833B-2C73F7E79F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8CDE12-0C9F-4CBB-9429-D6D1FBF82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BDA45-AFEA-403B-9024-4E8C25C17E56}"/>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5" name="Footer Placeholder 4">
            <a:extLst>
              <a:ext uri="{FF2B5EF4-FFF2-40B4-BE49-F238E27FC236}">
                <a16:creationId xmlns:a16="http://schemas.microsoft.com/office/drawing/2014/main" id="{FEB9BE82-5C29-40C0-92AA-D5205136F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FDBF8-6BD7-460E-AC1E-F96D476ABFAE}"/>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111155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E65E-027D-48DF-83F0-36322C9C5D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34428B-A569-494E-959B-F0673BA454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6B502-F7EB-49DC-ADF5-3B1D267EE90C}"/>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5" name="Footer Placeholder 4">
            <a:extLst>
              <a:ext uri="{FF2B5EF4-FFF2-40B4-BE49-F238E27FC236}">
                <a16:creationId xmlns:a16="http://schemas.microsoft.com/office/drawing/2014/main" id="{BDCE12F7-6305-4460-9A16-BD6055EE2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3F9F1-A3DF-45FB-A793-336D099E4A6F}"/>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155173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C68F4-6CC1-4F39-81EC-48F1F6F5F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25178-CEA5-4EA0-9D5A-12C839568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B7276-2127-4171-B9B3-73DA9B5F2E0D}"/>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5" name="Footer Placeholder 4">
            <a:extLst>
              <a:ext uri="{FF2B5EF4-FFF2-40B4-BE49-F238E27FC236}">
                <a16:creationId xmlns:a16="http://schemas.microsoft.com/office/drawing/2014/main" id="{06F983FD-98D8-42F3-ABE2-1CDDC9A4C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0F2E0-2C8B-4561-82C9-75B6FAD27F9A}"/>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8635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D9AD-A786-4CB4-8256-2F46BB6E1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7CA41-6D96-4EEE-B12F-376A50D41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0B28D-8761-4EE5-9659-E49C7861B2BA}"/>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5" name="Footer Placeholder 4">
            <a:extLst>
              <a:ext uri="{FF2B5EF4-FFF2-40B4-BE49-F238E27FC236}">
                <a16:creationId xmlns:a16="http://schemas.microsoft.com/office/drawing/2014/main" id="{672F2DA3-E337-416D-8922-68F36B662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36F7B-09B9-4102-92FA-FEE9D1394B7A}"/>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207005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E2C7-5316-43D0-91FD-62F662B03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53596-1985-487E-92BF-BB1F7C194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5EF24-DFFC-48CA-8B72-A17E8F25AF76}"/>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5" name="Footer Placeholder 4">
            <a:extLst>
              <a:ext uri="{FF2B5EF4-FFF2-40B4-BE49-F238E27FC236}">
                <a16:creationId xmlns:a16="http://schemas.microsoft.com/office/drawing/2014/main" id="{495CEDA4-C546-49BC-84C4-AECFCBB17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98B8F-B94A-4F71-9A71-F189F0E48B4B}"/>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362688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2C31-07F5-4EA7-BA03-98CCE9315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0E697-A805-42E0-A4A0-7AE78FCE1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EC618A-5CA3-4BE4-A1EF-6A92F44C1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448628-A915-4634-876F-75C797046B51}"/>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6" name="Footer Placeholder 5">
            <a:extLst>
              <a:ext uri="{FF2B5EF4-FFF2-40B4-BE49-F238E27FC236}">
                <a16:creationId xmlns:a16="http://schemas.microsoft.com/office/drawing/2014/main" id="{5078A23D-BDAC-4506-9A40-CE947CB1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296A9-C4B5-483A-AA0C-A99CD5C756E9}"/>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359104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1B44-581E-48F6-82A5-30366582D1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AB6D77-B826-492B-B026-D0C6DE55F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8294E2-D87B-4979-8CE8-885789CA8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B2145-833D-4D72-A83A-025F8AAA8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6450D7-0286-4001-BA99-057DEE1079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4DBA7A-789C-494D-BBC4-8374951AFCF0}"/>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8" name="Footer Placeholder 7">
            <a:extLst>
              <a:ext uri="{FF2B5EF4-FFF2-40B4-BE49-F238E27FC236}">
                <a16:creationId xmlns:a16="http://schemas.microsoft.com/office/drawing/2014/main" id="{C208F4E4-2D9D-409C-97E1-6BEE255B49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55A89-2CE4-4B7B-B72B-729D85012C9A}"/>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170245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8E03-7C14-4AFB-A9EF-60F58853E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959A5-D1AA-4F7C-924E-09735C7C5716}"/>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4" name="Footer Placeholder 3">
            <a:extLst>
              <a:ext uri="{FF2B5EF4-FFF2-40B4-BE49-F238E27FC236}">
                <a16:creationId xmlns:a16="http://schemas.microsoft.com/office/drawing/2014/main" id="{3133C799-AD22-4EAB-A7CD-BE11F1609A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5C121-EF75-482A-8E12-4206D845AFEB}"/>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126346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BADAF-5C64-4B16-88D0-57D8974113F6}"/>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3" name="Footer Placeholder 2">
            <a:extLst>
              <a:ext uri="{FF2B5EF4-FFF2-40B4-BE49-F238E27FC236}">
                <a16:creationId xmlns:a16="http://schemas.microsoft.com/office/drawing/2014/main" id="{AB659B73-1B62-44C9-83A8-68ABA2C5F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7D03E6-CAE4-49CA-B7A5-3DECE38CA84D}"/>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251018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721D-C78D-4C00-BD47-FE0EDB4E2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E6535-EDAB-4015-95DD-D3198C204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590F87-0091-4424-AFC6-ED3F2B1F0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43982-0A1E-43D9-9E70-3AD69081CCF4}"/>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6" name="Footer Placeholder 5">
            <a:extLst>
              <a:ext uri="{FF2B5EF4-FFF2-40B4-BE49-F238E27FC236}">
                <a16:creationId xmlns:a16="http://schemas.microsoft.com/office/drawing/2014/main" id="{B7F23A73-D132-48F3-96A8-7B4105ACC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0419B-9339-4A35-ADD5-88DDE699CFCF}"/>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409844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7C19-9C57-4233-BB74-F03C7BC9F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0021A-513A-4CE6-AE55-AB94305DD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3F9F8-4172-4C44-99AB-11F708C00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C36F9-916F-4AF7-A2AB-C2E4F6865B6D}"/>
              </a:ext>
            </a:extLst>
          </p:cNvPr>
          <p:cNvSpPr>
            <a:spLocks noGrp="1"/>
          </p:cNvSpPr>
          <p:nvPr>
            <p:ph type="dt" sz="half" idx="10"/>
          </p:nvPr>
        </p:nvSpPr>
        <p:spPr/>
        <p:txBody>
          <a:bodyPr/>
          <a:lstStyle/>
          <a:p>
            <a:fld id="{1AD0AD4F-D720-4DE2-B4AF-4D6D909BECD7}" type="datetimeFigureOut">
              <a:rPr lang="en-US" smtClean="0"/>
              <a:t>1/28/2021</a:t>
            </a:fld>
            <a:endParaRPr lang="en-US"/>
          </a:p>
        </p:txBody>
      </p:sp>
      <p:sp>
        <p:nvSpPr>
          <p:cNvPr id="6" name="Footer Placeholder 5">
            <a:extLst>
              <a:ext uri="{FF2B5EF4-FFF2-40B4-BE49-F238E27FC236}">
                <a16:creationId xmlns:a16="http://schemas.microsoft.com/office/drawing/2014/main" id="{99DBA979-444F-4217-A32E-0AC7DA749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DAC1-9D92-4365-94BF-36296AF139A9}"/>
              </a:ext>
            </a:extLst>
          </p:cNvPr>
          <p:cNvSpPr>
            <a:spLocks noGrp="1"/>
          </p:cNvSpPr>
          <p:nvPr>
            <p:ph type="sldNum" sz="quarter" idx="12"/>
          </p:nvPr>
        </p:nvSpPr>
        <p:spPr/>
        <p:txBody>
          <a:bodyPr/>
          <a:lstStyle/>
          <a:p>
            <a:fld id="{5E20F759-FD38-4AE2-91BB-725712023A28}" type="slidenum">
              <a:rPr lang="en-US" smtClean="0"/>
              <a:t>‹#›</a:t>
            </a:fld>
            <a:endParaRPr lang="en-US"/>
          </a:p>
        </p:txBody>
      </p:sp>
    </p:spTree>
    <p:extLst>
      <p:ext uri="{BB962C8B-B14F-4D97-AF65-F5344CB8AC3E}">
        <p14:creationId xmlns:p14="http://schemas.microsoft.com/office/powerpoint/2010/main" val="362509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06A84-7F28-4824-ABA9-B45A855A2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90DC4B-E352-4491-8372-86CCE2BCC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864CC-BAC4-4188-B9B8-13C5FA386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0AD4F-D720-4DE2-B4AF-4D6D909BECD7}" type="datetimeFigureOut">
              <a:rPr lang="en-US" smtClean="0"/>
              <a:t>1/28/2021</a:t>
            </a:fld>
            <a:endParaRPr lang="en-US"/>
          </a:p>
        </p:txBody>
      </p:sp>
      <p:sp>
        <p:nvSpPr>
          <p:cNvPr id="5" name="Footer Placeholder 4">
            <a:extLst>
              <a:ext uri="{FF2B5EF4-FFF2-40B4-BE49-F238E27FC236}">
                <a16:creationId xmlns:a16="http://schemas.microsoft.com/office/drawing/2014/main" id="{ECEF1A9E-3399-45EE-9AF0-3C7E5B4D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93340E-A7AA-48F7-961C-5EBCA9952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0F759-FD38-4AE2-91BB-725712023A28}" type="slidenum">
              <a:rPr lang="en-US" smtClean="0"/>
              <a:t>‹#›</a:t>
            </a:fld>
            <a:endParaRPr lang="en-US"/>
          </a:p>
        </p:txBody>
      </p:sp>
    </p:spTree>
    <p:extLst>
      <p:ext uri="{BB962C8B-B14F-4D97-AF65-F5344CB8AC3E}">
        <p14:creationId xmlns:p14="http://schemas.microsoft.com/office/powerpoint/2010/main" val="2618674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usiness.missouri.edu/departments-faculty/people-directory/douglas-moesel" TargetMode="External"/><Relationship Id="rId13" Type="http://schemas.openxmlformats.org/officeDocument/2006/relationships/image" Target="../media/image4.png"/><Relationship Id="rId3" Type="http://schemas.openxmlformats.org/officeDocument/2006/relationships/hyperlink" Target="http://www.mcnairbusinessscholars.org/" TargetMode="External"/><Relationship Id="rId7" Type="http://schemas.openxmlformats.org/officeDocument/2006/relationships/hyperlink" Target="https://csumb.edu/directory/person/jelin" TargetMode="External"/><Relationship Id="rId12" Type="http://schemas.openxmlformats.org/officeDocument/2006/relationships/image" Target="../media/image3.png"/><Relationship Id="rId2" Type="http://schemas.openxmlformats.org/officeDocument/2006/relationships/hyperlink" Target="https://nam02.safelinks.protection.outlook.com/?url=https%3A%2F%2Fiastate.qualtrics.com%2Fjfe%2Fform%2FSV_3KLD1VUa0qSVnCu&amp;data=04%7C01%7Cmbarnett%40business.rutgers.edu%7Ce8e106d7d3f84d951c2008d8c39f95bb%7Cb92d2b234d35447093ff69aca6632ffe%7C1%7C0%7C637474437468320324%7CUnknown%7CTWFpbGZsb3d8eyJWIjoiMC4wLjAwMDAiLCJQIjoiV2luMzIiLCJBTiI6Ik1haWwiLCJXVCI6Mn0%3D%7C1000&amp;sdata=tl%2BZkSGGAZSXmPQETgkyjpaN0NuCH8Qyp7nVDwIhKnE%3D&amp;reserved=0" TargetMode="External"/><Relationship Id="rId1" Type="http://schemas.openxmlformats.org/officeDocument/2006/relationships/slideLayout" Target="../slideLayouts/slideLayout1.xml"/><Relationship Id="rId6" Type="http://schemas.openxmlformats.org/officeDocument/2006/relationships/hyperlink" Target="https://www.callutheran.edu/students/mcnair-scholars/" TargetMode="External"/><Relationship Id="rId11" Type="http://schemas.openxmlformats.org/officeDocument/2006/relationships/image" Target="../media/image2.png"/><Relationship Id="rId5" Type="http://schemas.openxmlformats.org/officeDocument/2006/relationships/hyperlink" Target="https://diversity.missouri.edu/team/jeremy-s-bloss/" TargetMode="Externa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hyperlink" Target="https://www.business.rutgers.edu/faculty/michael-barnett" TargetMode="External"/><Relationship Id="rId9" Type="http://schemas.openxmlformats.org/officeDocument/2006/relationships/hyperlink" Target="https://csumb.edu/directory/person/anariswari"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61E7-84D1-4FAE-86E6-6592FCB9552F}"/>
              </a:ext>
            </a:extLst>
          </p:cNvPr>
          <p:cNvSpPr>
            <a:spLocks noGrp="1"/>
          </p:cNvSpPr>
          <p:nvPr>
            <p:ph type="ctrTitle"/>
          </p:nvPr>
        </p:nvSpPr>
        <p:spPr>
          <a:xfrm>
            <a:off x="1524000" y="0"/>
            <a:ext cx="9144000" cy="813897"/>
          </a:xfrm>
        </p:spPr>
        <p:txBody>
          <a:bodyPr>
            <a:normAutofit/>
          </a:bodyPr>
          <a:lstStyle/>
          <a:p>
            <a:r>
              <a:rPr lang="en-US" sz="2800" b="1" i="1" dirty="0">
                <a:latin typeface="Times New Roman" panose="02020603050405020304" pitchFamily="18" charset="0"/>
                <a:cs typeface="Times New Roman" panose="02020603050405020304" pitchFamily="18" charset="0"/>
              </a:rPr>
              <a:t>Best practices for McNair Programs in business</a:t>
            </a:r>
          </a:p>
        </p:txBody>
      </p:sp>
      <p:sp>
        <p:nvSpPr>
          <p:cNvPr id="3" name="Subtitle 2">
            <a:extLst>
              <a:ext uri="{FF2B5EF4-FFF2-40B4-BE49-F238E27FC236}">
                <a16:creationId xmlns:a16="http://schemas.microsoft.com/office/drawing/2014/main" id="{326A64BD-CBF9-4B24-884B-72934B7CDBC6}"/>
              </a:ext>
            </a:extLst>
          </p:cNvPr>
          <p:cNvSpPr>
            <a:spLocks noGrp="1"/>
          </p:cNvSpPr>
          <p:nvPr>
            <p:ph type="subTitle" idx="1"/>
          </p:nvPr>
        </p:nvSpPr>
        <p:spPr>
          <a:xfrm>
            <a:off x="365759" y="905972"/>
            <a:ext cx="11561197" cy="1471468"/>
          </a:xfrm>
        </p:spPr>
        <p:txBody>
          <a:bodyPr>
            <a:normAutofit/>
          </a:bodyPr>
          <a:lstStyle/>
          <a:p>
            <a:r>
              <a:rPr lang="en-US" dirty="0">
                <a:highlight>
                  <a:srgbClr val="FFFF00"/>
                </a:highlight>
                <a:latin typeface="Times New Roman" panose="02020603050405020304" pitchFamily="18" charset="0"/>
                <a:cs typeface="Times New Roman" panose="02020603050405020304" pitchFamily="18" charset="0"/>
              </a:rPr>
              <a:t>April 9</a:t>
            </a:r>
            <a:r>
              <a:rPr lang="en-US" baseline="30000" dirty="0">
                <a:highlight>
                  <a:srgbClr val="FFFF00"/>
                </a:highlight>
                <a:latin typeface="Times New Roman" panose="02020603050405020304" pitchFamily="18" charset="0"/>
                <a:cs typeface="Times New Roman" panose="02020603050405020304" pitchFamily="18" charset="0"/>
              </a:rPr>
              <a:t>th</a:t>
            </a:r>
            <a:r>
              <a:rPr lang="en-US" dirty="0">
                <a:highlight>
                  <a:srgbClr val="FFFF00"/>
                </a:highlight>
                <a:latin typeface="Times New Roman" panose="02020603050405020304" pitchFamily="18" charset="0"/>
                <a:cs typeface="Times New Roman" panose="02020603050405020304" pitchFamily="18" charset="0"/>
              </a:rPr>
              <a:t>, 2021, 3-4:30pm EST</a:t>
            </a:r>
          </a:p>
          <a:p>
            <a:r>
              <a:rPr lang="en-US" dirty="0">
                <a:latin typeface="Times New Roman" panose="02020603050405020304" pitchFamily="18" charset="0"/>
                <a:cs typeface="Times New Roman" panose="02020603050405020304" pitchFamily="18" charset="0"/>
              </a:rPr>
              <a:t>Register here: </a:t>
            </a:r>
            <a:r>
              <a:rPr lang="en-US" sz="1800" u="sng" dirty="0">
                <a:solidFill>
                  <a:srgbClr val="007AC0"/>
                </a:solidFill>
                <a:effectLst/>
                <a:latin typeface="Helvetica Neue"/>
                <a:ea typeface="Times New Roman" panose="02020603050405020304" pitchFamily="18" charset="0"/>
                <a:hlinkClick r:id="rId2"/>
              </a:rPr>
              <a:t>https://iastate.qualtrics.com/jfe/form/SV_3KLD1VUa0qSVnCu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More details here: </a:t>
            </a:r>
            <a:r>
              <a:rPr lang="en-US" dirty="0">
                <a:latin typeface="Times New Roman" panose="02020603050405020304" pitchFamily="18" charset="0"/>
                <a:cs typeface="Times New Roman" panose="02020603050405020304" pitchFamily="18" charset="0"/>
                <a:hlinkClick r:id="rId3"/>
              </a:rPr>
              <a:t>www.mcnairbusinessscholars.org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6C6A5E5-21C7-48A4-BFA3-BEC257B68705}"/>
              </a:ext>
            </a:extLst>
          </p:cNvPr>
          <p:cNvSpPr txBox="1"/>
          <p:nvPr/>
        </p:nvSpPr>
        <p:spPr>
          <a:xfrm>
            <a:off x="265043" y="2262423"/>
            <a:ext cx="11354464" cy="923330"/>
          </a:xfrm>
          <a:prstGeom prst="rect">
            <a:avLst/>
          </a:prstGeom>
          <a:noFill/>
        </p:spPr>
        <p:txBody>
          <a:bodyPr wrap="square" rtlCol="0">
            <a:spAutoFit/>
          </a:bodyPr>
          <a:lstStyle/>
          <a:p>
            <a:pPr algn="just" rtl="0"/>
            <a:r>
              <a:rPr lang="en-US" sz="1800" b="0" i="0" dirty="0">
                <a:solidFill>
                  <a:srgbClr val="212121"/>
                </a:solidFill>
                <a:effectLst/>
                <a:latin typeface="Times New Roman" panose="02020603050405020304" pitchFamily="18" charset="0"/>
              </a:rPr>
              <a:t>Please join us for this webinar that is intended for McNair Program directors and business faculty and administrators. We will hear from business school faculty about their experiences with mentoring McNair Scholars and from McNair Program offices about managing the interface between their offices and business schools. </a:t>
            </a:r>
            <a:r>
              <a:rPr lang="en-US" dirty="0">
                <a:solidFill>
                  <a:srgbClr val="212121"/>
                </a:solidFill>
                <a:latin typeface="Times New Roman" panose="02020603050405020304" pitchFamily="18" charset="0"/>
              </a:rPr>
              <a:t>Please bring your questions!</a:t>
            </a:r>
            <a:endParaRPr lang="en-US" i="1" dirty="0"/>
          </a:p>
        </p:txBody>
      </p:sp>
      <p:sp>
        <p:nvSpPr>
          <p:cNvPr id="6" name="TextBox 5">
            <a:extLst>
              <a:ext uri="{FF2B5EF4-FFF2-40B4-BE49-F238E27FC236}">
                <a16:creationId xmlns:a16="http://schemas.microsoft.com/office/drawing/2014/main" id="{EB616FB2-86B7-4725-BE0A-846D223D1EDF}"/>
              </a:ext>
            </a:extLst>
          </p:cNvPr>
          <p:cNvSpPr txBox="1"/>
          <p:nvPr/>
        </p:nvSpPr>
        <p:spPr>
          <a:xfrm>
            <a:off x="315401" y="3270911"/>
            <a:ext cx="11561198" cy="2092881"/>
          </a:xfrm>
          <a:prstGeom prst="rect">
            <a:avLst/>
          </a:prstGeom>
          <a:noFill/>
        </p:spPr>
        <p:txBody>
          <a:bodyPr wrap="square" rtlCol="0">
            <a:spAutoFit/>
          </a:bodyPr>
          <a:lstStyle/>
          <a:p>
            <a:r>
              <a:rPr lang="en-US" sz="1600" u="sng" dirty="0">
                <a:latin typeface="Times New Roman" panose="02020603050405020304" pitchFamily="18" charset="0"/>
                <a:cs typeface="Times New Roman" panose="02020603050405020304" pitchFamily="18" charset="0"/>
              </a:rPr>
              <a:t>Moderator</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4"/>
              </a:rPr>
              <a:t>Mike Barnett</a:t>
            </a:r>
            <a:r>
              <a:rPr lang="en-US" sz="1600" dirty="0">
                <a:latin typeface="Times New Roman" panose="02020603050405020304" pitchFamily="18" charset="0"/>
                <a:cs typeface="Times New Roman" panose="02020603050405020304" pitchFamily="18" charset="0"/>
              </a:rPr>
              <a:t>, Professor, Rutgers Business School; Founder, McNair Business Scholars Network; McNair Alum, U of Missouri</a:t>
            </a:r>
          </a:p>
          <a:p>
            <a:endParaRPr lang="en-US" sz="1600" dirty="0">
              <a:latin typeface="Times New Roman" panose="02020603050405020304" pitchFamily="18" charset="0"/>
              <a:cs typeface="Times New Roman" panose="02020603050405020304" pitchFamily="18" charset="0"/>
            </a:endParaRPr>
          </a:p>
          <a:p>
            <a:r>
              <a:rPr lang="en-US" sz="1600" u="sng" dirty="0">
                <a:latin typeface="Times New Roman" panose="02020603050405020304" pitchFamily="18" charset="0"/>
                <a:cs typeface="Times New Roman" panose="02020603050405020304" pitchFamily="18" charset="0"/>
              </a:rPr>
              <a:t>Panelists</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5"/>
              </a:rPr>
              <a:t>Jeremy Bloss</a:t>
            </a:r>
            <a:r>
              <a:rPr lang="en-US" sz="1600" dirty="0">
                <a:latin typeface="Times New Roman" panose="02020603050405020304" pitchFamily="18" charset="0"/>
                <a:cs typeface="Times New Roman" panose="02020603050405020304" pitchFamily="18" charset="0"/>
              </a:rPr>
              <a:t>,  McNair Scholars Program Coordinator, University of Missouri-Columbia</a:t>
            </a:r>
          </a:p>
          <a:p>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6"/>
              </a:rPr>
              <a:t>Francisco Fuentes</a:t>
            </a:r>
            <a:r>
              <a:rPr lang="en-US" sz="1600" dirty="0">
                <a:latin typeface="Times New Roman" panose="02020603050405020304" pitchFamily="18" charset="0"/>
                <a:cs typeface="Times New Roman" panose="02020603050405020304" pitchFamily="18" charset="0"/>
              </a:rPr>
              <a:t>, McNair Scholars Program Director, California Lutheran University</a:t>
            </a:r>
          </a:p>
          <a:p>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7"/>
              </a:rPr>
              <a:t>Jenny Lin</a:t>
            </a:r>
            <a:r>
              <a:rPr lang="en-US" sz="1600" dirty="0">
                <a:latin typeface="Times New Roman" panose="02020603050405020304" pitchFamily="18" charset="0"/>
                <a:cs typeface="Times New Roman" panose="02020603050405020304" pitchFamily="18" charset="0"/>
              </a:rPr>
              <a:t>, Assistant Professor, College of Business, California State University-Monterey Bay</a:t>
            </a:r>
          </a:p>
          <a:p>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8"/>
              </a:rPr>
              <a:t>Doug </a:t>
            </a:r>
            <a:r>
              <a:rPr lang="en-US" sz="1600" dirty="0" err="1">
                <a:latin typeface="Times New Roman" panose="02020603050405020304" pitchFamily="18" charset="0"/>
                <a:cs typeface="Times New Roman" panose="02020603050405020304" pitchFamily="18" charset="0"/>
                <a:hlinkClick r:id="rId8"/>
              </a:rPr>
              <a:t>Moesel</a:t>
            </a:r>
            <a:r>
              <a:rPr lang="en-US" sz="1600" dirty="0">
                <a:latin typeface="Times New Roman" panose="02020603050405020304" pitchFamily="18" charset="0"/>
                <a:cs typeface="Times New Roman" panose="02020603050405020304" pitchFamily="18" charset="0"/>
              </a:rPr>
              <a:t>, Associate Professor, </a:t>
            </a:r>
            <a:r>
              <a:rPr lang="en-US" sz="1600" dirty="0" err="1">
                <a:latin typeface="Times New Roman" panose="02020603050405020304" pitchFamily="18" charset="0"/>
                <a:cs typeface="Times New Roman" panose="02020603050405020304" pitchFamily="18" charset="0"/>
              </a:rPr>
              <a:t>Trulaske</a:t>
            </a:r>
            <a:r>
              <a:rPr lang="en-US" sz="1600" dirty="0">
                <a:latin typeface="Times New Roman" panose="02020603050405020304" pitchFamily="18" charset="0"/>
                <a:cs typeface="Times New Roman" panose="02020603050405020304" pitchFamily="18" charset="0"/>
              </a:rPr>
              <a:t> College of Business, University of Missouri-Columbia</a:t>
            </a:r>
          </a:p>
          <a:p>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9"/>
              </a:rPr>
              <a:t>Angeline </a:t>
            </a:r>
            <a:r>
              <a:rPr lang="en-US" sz="1600" dirty="0" err="1">
                <a:latin typeface="Times New Roman" panose="02020603050405020304" pitchFamily="18" charset="0"/>
                <a:cs typeface="Times New Roman" panose="02020603050405020304" pitchFamily="18" charset="0"/>
                <a:hlinkClick r:id="rId9"/>
              </a:rPr>
              <a:t>Nariswari</a:t>
            </a:r>
            <a:r>
              <a:rPr lang="en-US" sz="1600" dirty="0">
                <a:latin typeface="Times New Roman" panose="02020603050405020304" pitchFamily="18" charset="0"/>
                <a:cs typeface="Times New Roman" panose="02020603050405020304" pitchFamily="18" charset="0"/>
              </a:rPr>
              <a:t>, Assistant Professor, College of Business, California State University-Monterey Bay</a:t>
            </a:r>
          </a:p>
          <a:p>
            <a:endParaRPr lang="en-US" dirty="0"/>
          </a:p>
        </p:txBody>
      </p:sp>
      <p:pic>
        <p:nvPicPr>
          <p:cNvPr id="4" name="Picture 3">
            <a:extLst>
              <a:ext uri="{FF2B5EF4-FFF2-40B4-BE49-F238E27FC236}">
                <a16:creationId xmlns:a16="http://schemas.microsoft.com/office/drawing/2014/main" id="{A28510FB-8962-4AE4-AE15-BD7FF43349DC}"/>
              </a:ext>
            </a:extLst>
          </p:cNvPr>
          <p:cNvPicPr>
            <a:picLocks noChangeAspect="1"/>
          </p:cNvPicPr>
          <p:nvPr/>
        </p:nvPicPr>
        <p:blipFill>
          <a:blip r:embed="rId10"/>
          <a:stretch>
            <a:fillRect/>
          </a:stretch>
        </p:blipFill>
        <p:spPr>
          <a:xfrm>
            <a:off x="9636980" y="5140394"/>
            <a:ext cx="1493978" cy="1493978"/>
          </a:xfrm>
          <a:prstGeom prst="rect">
            <a:avLst/>
          </a:prstGeom>
        </p:spPr>
      </p:pic>
      <p:pic>
        <p:nvPicPr>
          <p:cNvPr id="11" name="Picture 10">
            <a:extLst>
              <a:ext uri="{FF2B5EF4-FFF2-40B4-BE49-F238E27FC236}">
                <a16:creationId xmlns:a16="http://schemas.microsoft.com/office/drawing/2014/main" id="{BDA176CF-BB77-43D7-8AE1-15D214086175}"/>
              </a:ext>
            </a:extLst>
          </p:cNvPr>
          <p:cNvPicPr>
            <a:picLocks noChangeAspect="1"/>
          </p:cNvPicPr>
          <p:nvPr/>
        </p:nvPicPr>
        <p:blipFill>
          <a:blip r:embed="rId11"/>
          <a:stretch>
            <a:fillRect/>
          </a:stretch>
        </p:blipFill>
        <p:spPr>
          <a:xfrm>
            <a:off x="7743813" y="5140394"/>
            <a:ext cx="1493978" cy="1493978"/>
          </a:xfrm>
          <a:prstGeom prst="rect">
            <a:avLst/>
          </a:prstGeom>
        </p:spPr>
      </p:pic>
      <p:pic>
        <p:nvPicPr>
          <p:cNvPr id="12" name="Picture 11">
            <a:extLst>
              <a:ext uri="{FF2B5EF4-FFF2-40B4-BE49-F238E27FC236}">
                <a16:creationId xmlns:a16="http://schemas.microsoft.com/office/drawing/2014/main" id="{CE142F9A-01CB-4DE8-BC52-E7D0BF851286}"/>
              </a:ext>
            </a:extLst>
          </p:cNvPr>
          <p:cNvPicPr>
            <a:picLocks noChangeAspect="1"/>
          </p:cNvPicPr>
          <p:nvPr/>
        </p:nvPicPr>
        <p:blipFill>
          <a:blip r:embed="rId12"/>
          <a:stretch>
            <a:fillRect/>
          </a:stretch>
        </p:blipFill>
        <p:spPr>
          <a:xfrm>
            <a:off x="2494746" y="5170219"/>
            <a:ext cx="1147345" cy="1529794"/>
          </a:xfrm>
          <a:prstGeom prst="rect">
            <a:avLst/>
          </a:prstGeom>
        </p:spPr>
      </p:pic>
      <p:pic>
        <p:nvPicPr>
          <p:cNvPr id="13" name="Picture 12">
            <a:extLst>
              <a:ext uri="{FF2B5EF4-FFF2-40B4-BE49-F238E27FC236}">
                <a16:creationId xmlns:a16="http://schemas.microsoft.com/office/drawing/2014/main" id="{59351DB4-CE0A-4EE9-9396-F6DFC2AA0F67}"/>
              </a:ext>
            </a:extLst>
          </p:cNvPr>
          <p:cNvPicPr>
            <a:picLocks noChangeAspect="1"/>
          </p:cNvPicPr>
          <p:nvPr/>
        </p:nvPicPr>
        <p:blipFill>
          <a:blip r:embed="rId13"/>
          <a:stretch>
            <a:fillRect/>
          </a:stretch>
        </p:blipFill>
        <p:spPr>
          <a:xfrm>
            <a:off x="5850646" y="5158769"/>
            <a:ext cx="1493978" cy="1493978"/>
          </a:xfrm>
          <a:prstGeom prst="rect">
            <a:avLst/>
          </a:prstGeom>
        </p:spPr>
      </p:pic>
      <p:pic>
        <p:nvPicPr>
          <p:cNvPr id="14" name="Picture 13">
            <a:extLst>
              <a:ext uri="{FF2B5EF4-FFF2-40B4-BE49-F238E27FC236}">
                <a16:creationId xmlns:a16="http://schemas.microsoft.com/office/drawing/2014/main" id="{63DD2858-761D-4AD6-854A-DA6706152CA6}"/>
              </a:ext>
            </a:extLst>
          </p:cNvPr>
          <p:cNvPicPr>
            <a:picLocks noChangeAspect="1"/>
          </p:cNvPicPr>
          <p:nvPr/>
        </p:nvPicPr>
        <p:blipFill>
          <a:blip r:embed="rId14"/>
          <a:stretch>
            <a:fillRect/>
          </a:stretch>
        </p:blipFill>
        <p:spPr>
          <a:xfrm>
            <a:off x="3982927" y="5140164"/>
            <a:ext cx="1494208" cy="1494208"/>
          </a:xfrm>
          <a:prstGeom prst="rect">
            <a:avLst/>
          </a:prstGeom>
        </p:spPr>
      </p:pic>
      <p:pic>
        <p:nvPicPr>
          <p:cNvPr id="15" name="Picture 14">
            <a:extLst>
              <a:ext uri="{FF2B5EF4-FFF2-40B4-BE49-F238E27FC236}">
                <a16:creationId xmlns:a16="http://schemas.microsoft.com/office/drawing/2014/main" id="{4A7D50F4-D387-43E7-B61B-9EDD848C9149}"/>
              </a:ext>
            </a:extLst>
          </p:cNvPr>
          <p:cNvPicPr>
            <a:picLocks noChangeAspect="1"/>
          </p:cNvPicPr>
          <p:nvPr/>
        </p:nvPicPr>
        <p:blipFill>
          <a:blip r:embed="rId15"/>
          <a:stretch>
            <a:fillRect/>
          </a:stretch>
        </p:blipFill>
        <p:spPr>
          <a:xfrm>
            <a:off x="641632" y="5170219"/>
            <a:ext cx="1494209" cy="1494209"/>
          </a:xfrm>
          <a:prstGeom prst="rect">
            <a:avLst/>
          </a:prstGeom>
        </p:spPr>
      </p:pic>
    </p:spTree>
    <p:extLst>
      <p:ext uri="{BB962C8B-B14F-4D97-AF65-F5344CB8AC3E}">
        <p14:creationId xmlns:p14="http://schemas.microsoft.com/office/powerpoint/2010/main" val="2876128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190</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 Neue</vt:lpstr>
      <vt:lpstr>Times New Roman</vt:lpstr>
      <vt:lpstr>Office Theme</vt:lpstr>
      <vt:lpstr>Best practices for McNair Programs in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Barnett</dc:creator>
  <cp:lastModifiedBy>Michael Barnett</cp:lastModifiedBy>
  <cp:revision>9</cp:revision>
  <dcterms:created xsi:type="dcterms:W3CDTF">2021-01-26T15:08:57Z</dcterms:created>
  <dcterms:modified xsi:type="dcterms:W3CDTF">2021-01-28T17:49:41Z</dcterms:modified>
</cp:coreProperties>
</file>